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0" r:id="rId1"/>
  </p:sldMasterIdLst>
  <p:notesMasterIdLst>
    <p:notesMasterId r:id="rId14"/>
  </p:notesMasterIdLst>
  <p:sldIdLst>
    <p:sldId id="256" r:id="rId2"/>
    <p:sldId id="257" r:id="rId3"/>
    <p:sldId id="264" r:id="rId4"/>
    <p:sldId id="271" r:id="rId5"/>
    <p:sldId id="272" r:id="rId6"/>
    <p:sldId id="273" r:id="rId7"/>
    <p:sldId id="265" r:id="rId8"/>
    <p:sldId id="267" r:id="rId9"/>
    <p:sldId id="266" r:id="rId10"/>
    <p:sldId id="268" r:id="rId11"/>
    <p:sldId id="275" r:id="rId12"/>
    <p:sldId id="274" r:id="rId13"/>
  </p:sldIdLst>
  <p:sldSz cx="12192000" cy="6858000"/>
  <p:notesSz cx="6797675" cy="9928225"/>
  <p:embeddedFontLst>
    <p:embeddedFont>
      <p:font typeface="Century Schoolbook" panose="02040604050505020304" pitchFamily="18" charset="0"/>
      <p:regular r:id="rId15"/>
      <p:bold r:id="rId16"/>
      <p:italic r:id="rId17"/>
      <p:boldItalic r:id="rId18"/>
    </p:embeddedFont>
    <p:embeddedFont>
      <p:font typeface="Haettenschweiler" panose="020B0706040902060204" pitchFamily="34" charset="0"/>
      <p:regular r:id="rId19"/>
    </p:embeddedFont>
    <p:embeddedFont>
      <p:font typeface="Wingdings 2" panose="05020102010507070707" pitchFamily="18" charset="2"/>
      <p:regular r:id="rId20"/>
    </p:embeddedFont>
    <p:embeddedFont>
      <p:font typeface="나눔고딕 ExtraBold" panose="020D0904000000000000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조선굴림체" panose="02030504000101010101" pitchFamily="18" charset="-127"/>
      <p:regular r:id="rId24"/>
    </p:embeddedFont>
    <p:embeddedFont>
      <p:font typeface="태나다체 " panose="02000000000000000000" pitchFamily="2" charset="-127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40A"/>
    <a:srgbClr val="66FF66"/>
    <a:srgbClr val="FF00FF"/>
    <a:srgbClr val="CC0066"/>
    <a:srgbClr val="660066"/>
    <a:srgbClr val="F6E50A"/>
    <a:srgbClr val="F7EC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14" autoAdjust="0"/>
  </p:normalViewPr>
  <p:slideViewPr>
    <p:cSldViewPr snapToGrid="0" showGuides="1">
      <p:cViewPr varScale="1">
        <p:scale>
          <a:sx n="85" d="100"/>
          <a:sy n="85" d="100"/>
        </p:scale>
        <p:origin x="59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1E104-5FF9-405A-A7E0-C4D328FCF73E}" type="datetimeFigureOut">
              <a:rPr lang="ko-KR" altLang="en-US" smtClean="0"/>
              <a:t>2024-02-18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17F31-0EF3-4DA2-90E3-282779D2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249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69547E-051A-3337-09CF-62A093502C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0"/>
            <a:ext cx="11734800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36632E32-CDD6-745C-FBFF-FF23C2D2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236" y="9427"/>
            <a:ext cx="11743764" cy="68427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D37BE2-47A6-826B-3BE7-97520D3ECB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7718" y="0"/>
            <a:ext cx="6024282" cy="68427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0F69C5E-E812-4BC2-5E0C-2871F5FFF371}"/>
              </a:ext>
            </a:extLst>
          </p:cNvPr>
          <p:cNvGrpSpPr/>
          <p:nvPr/>
        </p:nvGrpSpPr>
        <p:grpSpPr>
          <a:xfrm>
            <a:off x="1261872" y="3872752"/>
            <a:ext cx="5168560" cy="860613"/>
            <a:chOff x="1261872" y="3872752"/>
            <a:chExt cx="5168560" cy="86061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DD124A-43E2-AB51-079E-D248091D93B6}"/>
                </a:ext>
              </a:extLst>
            </p:cNvPr>
            <p:cNvSpPr/>
            <p:nvPr/>
          </p:nvSpPr>
          <p:spPr>
            <a:xfrm>
              <a:off x="1261872" y="3872752"/>
              <a:ext cx="2601916" cy="860613"/>
            </a:xfrm>
            <a:prstGeom prst="rect">
              <a:avLst/>
            </a:prstGeom>
            <a:ln w="28575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7EC09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507A23-70E9-EF5B-DC01-A95DA5F30FE0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230221"/>
              <a:ext cx="33169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D848323-1462-1315-67B5-76BF63BC0392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441450"/>
              <a:ext cx="40598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E6E74C3-11FA-2E62-861A-9C529B520D28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00" y="4673415"/>
              <a:ext cx="2468032" cy="0"/>
            </a:xfrm>
            <a:prstGeom prst="line">
              <a:avLst/>
            </a:prstGeom>
            <a:ln w="76200">
              <a:solidFill>
                <a:schemeClr val="bg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EA75EE-5E8D-DA1D-A5B3-E80DC164ECD3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087906"/>
              <a:ext cx="43434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8DA96BE-3BBB-B74D-E19F-F5F3433D5C4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162313"/>
              <a:ext cx="32273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7765E9-185A-D256-A1C3-C2E2D0BFB6EE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69509"/>
              <a:ext cx="36407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224C470-30A5-DEDB-9056-0331AB2EE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02834"/>
              <a:ext cx="334271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F6F76FE-7780-A9BF-DFF9-CEC53E40268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508125"/>
              <a:ext cx="403412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909B1A6-A4DC-5610-2B7B-5398C97A1067}"/>
                </a:ext>
              </a:extLst>
            </p:cNvPr>
            <p:cNvCxnSpPr/>
            <p:nvPr/>
          </p:nvCxnSpPr>
          <p:spPr>
            <a:xfrm>
              <a:off x="5800437" y="4016635"/>
              <a:ext cx="50202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55AC6FD-4046-8722-4A12-5FD655FE9D4D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576705"/>
              <a:ext cx="383577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 descr="상징, 그래픽, 폰트, 로고이(가) 표시된 사진&#10;&#10;자동 생성된 설명">
              <a:extLst>
                <a:ext uri="{FF2B5EF4-FFF2-40B4-BE49-F238E27FC236}">
                  <a16:creationId xmlns:a16="http://schemas.microsoft.com/office/drawing/2014/main" id="{6ED2C913-0617-3A80-E442-FFA7C8315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6147" y="3998596"/>
              <a:ext cx="664285" cy="63638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958780A-5945-9AFE-525E-D009FDF22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3695699"/>
            <a:ext cx="5464123" cy="1097280"/>
          </a:xfrm>
        </p:spPr>
        <p:txBody>
          <a:bodyPr/>
          <a:lstStyle/>
          <a:p>
            <a:r>
              <a:rPr lang="en-US" altLang="ko-KR" dirty="0">
                <a:solidFill>
                  <a:srgbClr val="F6E5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PROJECT:</a:t>
            </a:r>
            <a:r>
              <a:rPr lang="en-US" altLang="ko-KR" dirty="0">
                <a:solidFill>
                  <a:srgbClr val="F6D4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R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e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W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alk</a:t>
            </a:r>
            <a:endParaRPr lang="ko-KR" altLang="en-US" dirty="0">
              <a:latin typeface="Haettenschweiler" panose="020B0706040902060204" pitchFamily="34" charset="0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115457E-6D85-CCD4-03F4-C27624FE1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431960"/>
              </p:ext>
            </p:extLst>
          </p:nvPr>
        </p:nvGraphicFramePr>
        <p:xfrm>
          <a:off x="8747404" y="5670183"/>
          <a:ext cx="3334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436">
                  <a:extLst>
                    <a:ext uri="{9D8B030D-6E8A-4147-A177-3AD203B41FA5}">
                      <a16:colId xmlns:a16="http://schemas.microsoft.com/office/drawing/2014/main" val="4061976681"/>
                    </a:ext>
                  </a:extLst>
                </a:gridCol>
                <a:gridCol w="1667436">
                  <a:extLst>
                    <a:ext uri="{9D8B030D-6E8A-4147-A177-3AD203B41FA5}">
                      <a16:colId xmlns:a16="http://schemas.microsoft.com/office/drawing/2014/main" val="3109691947"/>
                    </a:ext>
                  </a:extLst>
                </a:gridCol>
              </a:tblGrid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2019182006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김동재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72780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2019182023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601843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2019182031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947834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9A15BF-B259-4433-D3A0-05BA77AFFCED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0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3DF7F-5D25-5902-9301-851205ACE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A9C9EF-C013-0E6D-EE60-BDB750C1CB52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4B4395F-34D6-FDC2-E3BB-9513E3C19C3F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D16BAF-70C4-A2C0-02FB-FA003AA3B509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00E78F-D7AD-F96E-02AE-8988BC0FC0DF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5E08126-12FD-B910-56EC-D8E97BC2198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0097EA-022C-2601-1ED0-27C6E6AA801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6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6865667-309E-336F-0CED-4BF64AE98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579527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프로젝트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: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워커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대한 추가적인 연구를 기반으로 동물 의식의 데이터화와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특수 광원을 이용한 잠재의식 유도와 같이 다양한 신기술을 획득한 추축 재단은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 전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기술적 결함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으로 인해 중지되었던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계획이라면 지속적으로 유입되는 난민과 부상자의 문제를 해결할 수 있다 판단한 이사회의 논의 끝에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계획의 기술적 결함을 보완한 시제품의 테스트를 위한 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워커를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극비리에 실행하였다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E28F545-EB0F-0722-2717-D29562189FD7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1A7459-C835-371E-4D30-1E62DFC3F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044493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장막 해제 사건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봉쇄 중이던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방어선에서 원인불명의 이유로 방어선 내에 가동 중이던 모든 로봇이 폭주하여 이를 진압하는 과정에서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발생하는 이상현상을 억제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은폐하는데 사용되던 초대형 인공 나노 입자 적란운인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장막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일시적으로 해제된 사건으로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폭주한 로봇의 약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82%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재단의 최신식 인간형 산업용 로봇이라는 사실이 밝혀지자 다수의 기업 및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시타델에서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해당 제품의 대규모 리콜이 발생하였다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C2419F-A59A-0919-5996-B2F830FF6A67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CBC209F-7FF4-982D-A7F4-153C1ED6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240340"/>
            <a:ext cx="5454400" cy="246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78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5C126-D177-727E-1894-2F8274067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7680F4-613A-CFB9-C192-096024D65692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BB39C3C-562B-ABB9-31D5-DD7F7780F0C0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208FBA0-F3F2-1EE8-29A7-3A7999F8EF54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08558B-C465-3E66-3B91-79852CEDE61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A3B74CF-A11F-3F15-68E0-F56E72ACBE9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FF63EB-4369-5A9A-FCA5-3052A6D5D1D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6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AF7ED2-3795-27D9-7B85-76F761258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761763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여명 선언 파기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해리스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아즈마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밀약을 눈치챈 연방이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엘리시움에게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양도했던 시베리아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연방관구의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반환을 요구하며 대규모 병력을 이끌고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연방관구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내의 계획도시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곳을 무력 점거하자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여명 선언의 파기를 선언한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보복으로 연방의 대형 계획도시인 상하이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대규모 폭격을 감행하였다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이로 인해 수십만에 달하는 부상자가 발생하자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재단은 각종 달콤한 제안을 미끼삼아 이들을 자사의 새로운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프로젝트에 참여시켰다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8C159B0-21BA-FBE2-51DF-61267EA54CB3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17AFF0D-3CD4-13C9-9F1C-EA1EA926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240340"/>
            <a:ext cx="5454400" cy="24615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3A2AE44-3572-844D-CE3C-2E87FE7EF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0"/>
            <a:ext cx="5454400" cy="2461596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222F39C-5B4A-E39F-1E7A-B937DA753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809998"/>
              </p:ext>
            </p:extLst>
          </p:nvPr>
        </p:nvGraphicFramePr>
        <p:xfrm>
          <a:off x="6504520" y="3928149"/>
          <a:ext cx="5454400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프로젝트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: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리워크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699F935-4A94-957A-CEBE-A26ED468AA9A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341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5D9A-F9B4-62DF-BE5B-3725AFB98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56EC4A-3B9F-A2A0-D1EA-DE1FE911753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26EBC30-280D-714B-5A3D-234686B2F07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0DA155B-0753-3AE4-0D0C-B2C4EAA3C48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D6ADD4-66CC-1459-C2EE-C63FD92A0D7D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시놉시스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6898A77-DACD-22B4-AAEA-AB5058DC27E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4C709-CF97-89C8-13C3-8027BAA04503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7DB1C1A-AB9C-E659-B9F1-4153F6783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663003"/>
              </p:ext>
            </p:extLst>
          </p:nvPr>
        </p:nvGraphicFramePr>
        <p:xfrm>
          <a:off x="865718" y="4223985"/>
          <a:ext cx="10788399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78839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개요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수십년간 이어진 전쟁으로 인해 지표면의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50%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이상이 오염되어 회색의 황무지가 되어버린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기업 간의 영토분쟁 중 일어난 대규모 폭격으로 가족과도 같았던 부대원들과 양 다리를 잃은 당신은 추축 재단에서 추진 중인 시제품을 이용한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프로젝트인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참가하기 위해 아직 이름조차 없는 최신식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이동하던 도중 갑작스러운 공격에 정신을 잃게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이윽고 정체불명의 밀실에서 사이렌 소리와 함께 로봇의 육체로 깨어난 당신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밀실 내에 울려 퍼진 방송을 통해 이 프로젝트가 단순한 시제품 테스트가 아닌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4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개의 팀으로 나뉜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기의 피실험자들이 실험자들의 지시에 따라 임무를 수행하며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임무를 완수한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단 한 팀만이 실험장을 탈출할 수 있는 끔찍한 인체실험이라는 것을 깨닫게 되는데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….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4675BA8-82F5-7D71-E574-108C0B6448ED}"/>
              </a:ext>
            </a:extLst>
          </p:cNvPr>
          <p:cNvCxnSpPr>
            <a:cxnSpLocks/>
          </p:cNvCxnSpPr>
          <p:nvPr/>
        </p:nvCxnSpPr>
        <p:spPr>
          <a:xfrm>
            <a:off x="865719" y="4189728"/>
            <a:ext cx="1078839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474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5A36E0-66D2-7283-086B-0269C32DE01F}"/>
              </a:ext>
            </a:extLst>
          </p:cNvPr>
          <p:cNvGrpSpPr/>
          <p:nvPr/>
        </p:nvGrpSpPr>
        <p:grpSpPr>
          <a:xfrm>
            <a:off x="1703621" y="1990650"/>
            <a:ext cx="3797808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4B3EB94-D26D-7F3C-C2FC-CB5CE1B1FC05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EC4E21F-9C28-F55B-62AC-806690AF1660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1.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F8D7AD3-CDA5-862B-F866-2C67CABEDD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A63270-28A7-1E09-6BD7-0DA30195BB63}"/>
                </a:ext>
              </a:extLst>
            </p:cNvPr>
            <p:cNvSpPr txBox="1"/>
            <p:nvPr/>
          </p:nvSpPr>
          <p:spPr>
            <a:xfrm>
              <a:off x="2713077" y="1735554"/>
              <a:ext cx="3191435" cy="7251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</a:t>
              </a: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DEA3998-8BF3-998C-C4C3-44859A3926C2}"/>
              </a:ext>
            </a:extLst>
          </p:cNvPr>
          <p:cNvSpPr/>
          <p:nvPr/>
        </p:nvSpPr>
        <p:spPr>
          <a:xfrm>
            <a:off x="727754" y="179293"/>
            <a:ext cx="584880" cy="501736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3600" b="1" dirty="0">
                <a:solidFill>
                  <a:srgbClr val="F7EC09"/>
                </a:solidFill>
                <a:latin typeface="Haettenschweiler" panose="020B0706040902060204" pitchFamily="34" charset="0"/>
              </a:rPr>
              <a:t>0 .</a:t>
            </a:r>
            <a:endParaRPr lang="ko-KR" altLang="en-US" sz="3600" b="1" dirty="0">
              <a:solidFill>
                <a:srgbClr val="F7EC09"/>
              </a:solidFill>
              <a:latin typeface="Haettenschweiler" panose="020B070604090206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9CFF1B-C58C-0273-ADBD-1F420D769B5A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7B939-72F2-71A7-456B-5E005E9E2F89}"/>
              </a:ext>
            </a:extLst>
          </p:cNvPr>
          <p:cNvSpPr txBox="1"/>
          <p:nvPr/>
        </p:nvSpPr>
        <p:spPr>
          <a:xfrm>
            <a:off x="1362962" y="209608"/>
            <a:ext cx="375588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목차</a:t>
            </a:r>
            <a:endParaRPr lang="ko-KR" altLang="en-US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67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배경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80B08F1-A8E5-FBB4-9528-FD894FDB7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51981"/>
              </p:ext>
            </p:extLst>
          </p:nvPr>
        </p:nvGraphicFramePr>
        <p:xfrm>
          <a:off x="2410614" y="4749809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공간적 배경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리워크는 수십년간 이어진 전쟁과 각종 재난으로 인해 </a:t>
                      </a:r>
                      <a:r>
                        <a:rPr lang="ko-KR" altLang="en-US" sz="1600" b="1" dirty="0">
                          <a:solidFill>
                            <a:srgbClr val="00B0F0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황폐화된 지구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게임 세계관의 공간적 배경으로 두고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12D9EA-40D3-E6BE-D46B-CB2A6B27ADDD}"/>
              </a:ext>
            </a:extLst>
          </p:cNvPr>
          <p:cNvCxnSpPr>
            <a:cxnSpLocks/>
          </p:cNvCxnSpPr>
          <p:nvPr/>
        </p:nvCxnSpPr>
        <p:spPr>
          <a:xfrm>
            <a:off x="2410614" y="4715552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306024E-1582-095D-54A8-BD370078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14" y="1106086"/>
            <a:ext cx="3674086" cy="34359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0374DB-5EDC-E288-F073-62C728349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577" y="1106086"/>
            <a:ext cx="3674086" cy="3435926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688EA1B-E693-02B3-C7B7-E1D10C27C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445674"/>
              </p:ext>
            </p:extLst>
          </p:nvPr>
        </p:nvGraphicFramePr>
        <p:xfrm>
          <a:off x="6235577" y="4749809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시간적 배경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리워크는 복종 및 침묵이 최고의 미덕으로서 여겨지는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2062</a:t>
                      </a:r>
                      <a:r>
                        <a:rPr lang="ko-KR" altLang="en-US" sz="1600" b="1" dirty="0">
                          <a:solidFill>
                            <a:srgbClr val="00B0F0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년의 미래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게임 세계관의 시간적 배경으로 두고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E9A581A-742A-68C6-5B3B-2FD34C9624E4}"/>
              </a:ext>
            </a:extLst>
          </p:cNvPr>
          <p:cNvCxnSpPr>
            <a:cxnSpLocks/>
          </p:cNvCxnSpPr>
          <p:nvPr/>
        </p:nvCxnSpPr>
        <p:spPr>
          <a:xfrm>
            <a:off x="6235577" y="4715552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24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51340-C273-F379-A2A0-DE76AC9A6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FC6719-DE25-2640-97C4-DD6C588E57E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BC150B-F97F-4FEB-18C4-BB18B95B400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ED24A2-F57D-C00C-2DC4-E2E41461894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388D83-C190-C91F-DBE3-3FCD16D020E4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설정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71FB7D9-2424-D8B7-F307-A298FEBD6E1F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FFEAFE-5413-669A-363C-403AE20A172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3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B67C312-B0A4-A2C9-930A-B48AF23DA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20257"/>
              </p:ext>
            </p:extLst>
          </p:nvPr>
        </p:nvGraphicFramePr>
        <p:xfrm>
          <a:off x="6821257" y="1105840"/>
          <a:ext cx="3674086" cy="27792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시타델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지표면의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50%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이상이 전쟁으로 인해 황무지가 되어버린 지구에서 유일하게 인간이 생존 가능한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397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개의 계획 도시이다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벽으로 둘러싸인 특유의 폐쇄적인 구조 상 거주 가능한 인원의 수가 한정되어 있기 때문에 인구의 유출 및 유입에 극도로 민감하며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노동력 상실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불온사상에 해당하는 이들을 추방함과 동시에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들어오고자 하는 순례자들 중 노동력을 제공 가능하며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각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체제에 순종적인 이들을 수용함으로써 인구의 균형을 유지하고 있다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D69F4F3-182C-256B-F35E-4ED58C87324A}"/>
              </a:ext>
            </a:extLst>
          </p:cNvPr>
          <p:cNvCxnSpPr>
            <a:cxnSpLocks/>
          </p:cNvCxnSpPr>
          <p:nvPr/>
        </p:nvCxnSpPr>
        <p:spPr>
          <a:xfrm>
            <a:off x="6821257" y="1071583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CB614E5-ECF1-8F5E-F0E3-9E2B39EBB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7938"/>
              </p:ext>
            </p:extLst>
          </p:nvPr>
        </p:nvGraphicFramePr>
        <p:xfrm>
          <a:off x="6830222" y="4193997"/>
          <a:ext cx="3674086" cy="213916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의회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운영 및 통치에 참여할 수 있는 권력을 가진 기술관료들이 모여서 만들어낸 기관으로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구성원의 대다수가 크고 작은 기업과의 연관이 있는 기술자들로 구성되어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기업에 속한 의회 구성원이 총 구성원의 과반수를 넘어설 경우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해당 기업의 의지가 곧 의회의 의지인 것으로 변질되는 경우도 비일비재하다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D86E42E-9143-F68D-1E82-E4DD123E7058}"/>
              </a:ext>
            </a:extLst>
          </p:cNvPr>
          <p:cNvCxnSpPr>
            <a:cxnSpLocks/>
          </p:cNvCxnSpPr>
          <p:nvPr/>
        </p:nvCxnSpPr>
        <p:spPr>
          <a:xfrm>
            <a:off x="6830222" y="4159740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662F8D6-60B2-9E48-A25F-24589E31C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7" y="1043086"/>
            <a:ext cx="4880162" cy="28419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EA5F4E-5B41-6BCE-9DFF-1C94C2557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7" y="4094452"/>
            <a:ext cx="4861642" cy="2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75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5CAE1-134F-FA30-ADD0-0491EC14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11A835-B28F-E3C1-A6B7-44475EC6791D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96E0EAA-A4C8-8415-AE2D-673F65855533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E654E2E-715C-493D-0344-4766D4DC46B6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F91E7A-39CB-24F8-6A1C-339B965BC215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설정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F9729AA-B795-19F5-CF36-FD1212CB597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0D4311-3417-F1F0-C0BD-167F4B1A03A5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60E8079-8397-1E91-BED2-FB9EA001D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654458"/>
              </p:ext>
            </p:extLst>
          </p:nvPr>
        </p:nvGraphicFramePr>
        <p:xfrm>
          <a:off x="6821257" y="1105840"/>
          <a:ext cx="3674086" cy="25658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황혼 전쟁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2023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태평양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심해저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광물자원을 둘러싼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미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중 태평양 충돌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시작으로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2047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무의미한 분쟁의 끝을 알린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여명 선언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까지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24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년간 끊임없이 이어진 전쟁을 통틀어 일컫는 말로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전쟁 동안 대부분의 국가가 멸망하거나 영토에 대한 통치권을 상실하였으며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전쟁 내내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마구잡이로 사용된 핵무기와 생화학 병기로 인해 지표면의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50%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이상이 단기간의 체류조차 인체에 극도로 치명적인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맹독성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황무지가 되어버렸다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BDA05F4-E71D-752D-0B7D-C0001DC0F32D}"/>
              </a:ext>
            </a:extLst>
          </p:cNvPr>
          <p:cNvCxnSpPr>
            <a:cxnSpLocks/>
          </p:cNvCxnSpPr>
          <p:nvPr/>
        </p:nvCxnSpPr>
        <p:spPr>
          <a:xfrm>
            <a:off x="6821257" y="1071583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85BAFBC-0F8C-1E64-B31E-4ED7D745B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16452"/>
              </p:ext>
            </p:extLst>
          </p:nvPr>
        </p:nvGraphicFramePr>
        <p:xfrm>
          <a:off x="6830222" y="3871265"/>
          <a:ext cx="3674086" cy="25658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초거대기업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황혼 전쟁을 통해 수십년간 막대한 이익을 거둬들여 국가와 법의 기능을 대신할 수 있을 정도로 규격 외 과성장을 달성한 기업을 일컫는 말로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각 분야에서 기술적 특이점을 돌파한 기술을 보유하고 있을 뿐만 아니라 막대한 부를 기반으로  자사의 산하에 있는 여러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치안과 물자 공급을 담당하고 있기 때문에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여명 선언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이후에도 다방면으로 타겟이 된 의회를 압박하며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무소불위의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권력을 휘두르고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2D6F73F-C1D0-472C-9E9A-2D56D0B24716}"/>
              </a:ext>
            </a:extLst>
          </p:cNvPr>
          <p:cNvCxnSpPr>
            <a:cxnSpLocks/>
          </p:cNvCxnSpPr>
          <p:nvPr/>
        </p:nvCxnSpPr>
        <p:spPr>
          <a:xfrm>
            <a:off x="6830222" y="3837008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E40DF38-0279-6FFA-4F7B-B498FA693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8" y="1043086"/>
            <a:ext cx="4861642" cy="2628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23DEA1-9128-96B9-0684-28517F30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8" y="3817773"/>
            <a:ext cx="4888084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8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36D62-99D8-6840-BAF7-6ED7D4CE7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5FA691-3031-5894-DBAD-254485C9D1C6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A1D5966-3B96-8B11-BCDC-CB766DC0DA55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EACBCD1-4A9C-E02D-04EB-5DAAFA5016BB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99D354-A592-F278-B8F3-493D7EA442A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세력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1D2E52B-74D3-C316-D854-B046785B2735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BC260D-097E-F240-07E6-8F16EBA8CCF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9C1526E-DFB8-F460-3079-E93169A00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10119"/>
              </p:ext>
            </p:extLst>
          </p:nvPr>
        </p:nvGraphicFramePr>
        <p:xfrm>
          <a:off x="727781" y="4745504"/>
          <a:ext cx="3674086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추축 재단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뛰어난 로봇 공학 기술을 바탕으로 산업용 로봇 시장을 장악하는데 성공한 기업이자 가장 오랜 역사를 가진 초거대기업으로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수단과 방법을 가리지 않는 공격적인 인수합병을 통해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약자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인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시타델과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기업을 집어삼키며 끊임 없이 세력을 키우는 것으로 악명이 높은 기업이다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55B3B2-273B-8B7D-3E99-C4D3B5349072}"/>
              </a:ext>
            </a:extLst>
          </p:cNvPr>
          <p:cNvCxnSpPr>
            <a:cxnSpLocks/>
          </p:cNvCxnSpPr>
          <p:nvPr/>
        </p:nvCxnSpPr>
        <p:spPr>
          <a:xfrm>
            <a:off x="727781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473B3A4-E509-B24A-58A7-B1BFD767A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145859"/>
              </p:ext>
            </p:extLst>
          </p:nvPr>
        </p:nvGraphicFramePr>
        <p:xfrm>
          <a:off x="4533994" y="4745504"/>
          <a:ext cx="3674086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엘리시움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코퍼레이션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나노 입자 제어 기술에서 타의 추종을 불허하는 초거대기업으로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황혼 전쟁에서 쓰인 생화학 병기의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78%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자사의 나노 입자를 바탕으로 개발된 유기물 붕괴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유도제였으며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유도제로 오염된 대지를 정화할 수 있는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치료제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기술을 독점하여 막대한 부를 축적하고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16C2F74-D5FA-E750-5643-ABEBE8555993}"/>
              </a:ext>
            </a:extLst>
          </p:cNvPr>
          <p:cNvCxnSpPr>
            <a:cxnSpLocks/>
          </p:cNvCxnSpPr>
          <p:nvPr/>
        </p:nvCxnSpPr>
        <p:spPr>
          <a:xfrm>
            <a:off x="4533994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D202C9-9AE0-535C-CB61-9DB90FA32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828461"/>
              </p:ext>
            </p:extLst>
          </p:nvPr>
        </p:nvGraphicFramePr>
        <p:xfrm>
          <a:off x="8340207" y="4745504"/>
          <a:ext cx="3674086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유니온 인터내셔널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연방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유전 공학 분야에서 두각을 드러낸 복수의 다국적 기업들이 연합하여 탄생한 초거대기업으로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극한환경에 내성을 가진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GMO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제작 기술의 독점 통해 식량의 무기화에 앞장서고 있으며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이로 인해 다수의 기업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의회와 적대적인 관계에 놓여있다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 </a:t>
                      </a:r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A309FF-6CE7-B77F-E9F4-90588CDEE758}"/>
              </a:ext>
            </a:extLst>
          </p:cNvPr>
          <p:cNvCxnSpPr>
            <a:cxnSpLocks/>
          </p:cNvCxnSpPr>
          <p:nvPr/>
        </p:nvCxnSpPr>
        <p:spPr>
          <a:xfrm>
            <a:off x="8340207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4E3C1F9C-CAEC-D35B-8604-641C5673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94" y="953903"/>
            <a:ext cx="3674086" cy="3674086"/>
          </a:xfrm>
          <a:prstGeom prst="rect">
            <a:avLst/>
          </a:prstGeom>
        </p:spPr>
      </p:pic>
      <p:pic>
        <p:nvPicPr>
          <p:cNvPr id="19" name="그림 18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78710DED-F245-EA15-3B3A-C4A16419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" y="953903"/>
            <a:ext cx="3674086" cy="3674086"/>
          </a:xfrm>
          <a:prstGeom prst="rect">
            <a:avLst/>
          </a:prstGeom>
        </p:spPr>
      </p:pic>
      <p:pic>
        <p:nvPicPr>
          <p:cNvPr id="21" name="그림 20" descr="디자인, 폰트, 그래픽, 텍스트이(가) 표시된 사진&#10;&#10;자동 생성된 설명">
            <a:extLst>
              <a:ext uri="{FF2B5EF4-FFF2-40B4-BE49-F238E27FC236}">
                <a16:creationId xmlns:a16="http://schemas.microsoft.com/office/drawing/2014/main" id="{684AF996-9393-B548-6BFD-C2E2EE366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208" y="953903"/>
            <a:ext cx="3674086" cy="36740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120734-54DE-6CBD-98D4-3E9AF2BE5B9E}"/>
              </a:ext>
            </a:extLst>
          </p:cNvPr>
          <p:cNvSpPr/>
          <p:nvPr/>
        </p:nvSpPr>
        <p:spPr>
          <a:xfrm>
            <a:off x="738501" y="4121777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재단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여러분과 함께합니다</a:t>
            </a:r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.”</a:t>
            </a:r>
            <a:endParaRPr lang="ko-KR" altLang="en-US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14F9FB-C9BD-121C-CC40-68A14D2E9644}"/>
              </a:ext>
            </a:extLst>
          </p:cNvPr>
          <p:cNvSpPr/>
          <p:nvPr/>
        </p:nvSpPr>
        <p:spPr>
          <a:xfrm>
            <a:off x="4539367" y="4121776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92D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b="1" dirty="0">
                <a:solidFill>
                  <a:srgbClr val="92D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더 나은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미래를 </a:t>
            </a:r>
            <a:r>
              <a:rPr lang="ko-KR" altLang="en-US" b="1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만들어갑니다</a:t>
            </a:r>
            <a:r>
              <a:rPr lang="en-US" altLang="ko-KR" b="1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.”</a:t>
            </a:r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DB1969-B7CA-CFCA-3A2F-4A2E4EB51B72}"/>
              </a:ext>
            </a:extLst>
          </p:cNvPr>
          <p:cNvSpPr/>
          <p:nvPr/>
        </p:nvSpPr>
        <p:spPr>
          <a:xfrm>
            <a:off x="8350954" y="4121776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만인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</a:t>
            </a:r>
            <a:r>
              <a:rPr lang="ko-KR" altLang="en-US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행복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</a:t>
            </a:r>
            <a:r>
              <a:rPr lang="ko-KR" altLang="en-US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위하여</a:t>
            </a:r>
            <a:r>
              <a:rPr lang="en-US" altLang="ko-KR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.”</a:t>
            </a:r>
            <a:endParaRPr lang="ko-KR" altLang="en-US" b="1" dirty="0">
              <a:solidFill>
                <a:srgbClr val="FFC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861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367AF-1DB2-980D-C209-55F5C8C24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4BF3D8-0680-1483-6BA2-E5431302E579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2526B68-D457-5D4D-2B1A-47546AB13C6A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AA4FA1-8631-F076-422D-1431983274C4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0A9F0A-8046-4CA6-FBFA-9A5366C08F62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969445E-FFD8-1AE4-3019-3BDBFDA998DB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D32D7-94C5-0986-EA9B-C024AC7259F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3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F5A230-91B6-B8B2-4092-8852FA81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36634"/>
              </p:ext>
            </p:extLst>
          </p:nvPr>
        </p:nvGraphicFramePr>
        <p:xfrm>
          <a:off x="865719" y="3928149"/>
          <a:ext cx="5454400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23259F-244D-2BC7-791F-B9DDE2CCE4EE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4D0B2F7-73CB-B1E9-88C4-033F4B31A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520" y="1240339"/>
            <a:ext cx="5454400" cy="2461596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BD50883-F852-717A-3022-AF0D7A98B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036391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퉁구스카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-1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운석우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사건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2056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 러시아의 동부 지역에 건설된 추축 재단의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질량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20000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톤에 달하는 운석이 폭발하여 발생한 대량의 운석우가 추락하여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초토화시킨 사건으로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사건으로 인해 추축 재단은 막대한 물적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인적 손실이 발생했을 뿐만 아니라 추락한 운석을 회수하는 과정에서 해당 도시의 지배권을 노린 초거대기업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과의 무력충돌로 인해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의 지배권과 운석의 소유권까지 상실하게 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  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36E8F99-96B3-AEAD-567E-4448E764427F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55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03D23-6624-E509-3D00-5E35B1045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52FD7-1FCD-0DAC-0E22-594CECB61A2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1121AE7-D1F0-DE2E-1915-D47FAB2CB7EA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326A49-B624-C5FC-4608-21434FFD3B65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22FB3F-8F8E-BB07-F451-2FF2B1D7908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F8A72B8-4D65-0A36-1090-54722229C86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BE2BA6-48DF-E66E-4640-6292EFF1669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C3C4840-8289-A454-B755-598536084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042178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L.A.B(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노동지원사업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계획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사건으로 인해 재정에 심각한 타격을 입어 추축 재단의 공격적인 확장에 제동이 걸리자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재단은 긴급이사회를 소집하여 빠져나간 인적 손실을 메꾸기 위해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각종 사유로 인한 육체의 손실로 노동력을 완전히 상실한 인간을 계획도시 내에서 차출한 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특수한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과정을 거쳐 회사의 노동력으로서 활용하는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L.A.B(Labor Assistant Business,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노동지원사업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계획을 추진하였다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AE61C3C-2BF9-B892-784F-82B79493CF9C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DCB0537-05A9-4218-B65A-9A88A3B60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93076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비밀 연구시설 알파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-0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타 기업의 눈을 피해 비밀리에 진행되어야 할 프로젝트 및 연구를 수행하기 위해 추축 재단은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위장한 비밀 연구시설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각종 첨단 기술을 동원하여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개월만에 완공하였다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시설이 완공되자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재단은 건설에 참여한 노동자들을 보상금 지급의 명목으로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으로 데려와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계획의 초기안을 적용했으나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적용 결과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중대한 기술적 결함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발견되어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계획은 이사회의 논의 끝에 추가적인 투자 및 연구의 중단이 결정되었다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D32B899-6F25-AC1B-293A-92FB06419A25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4B12D54-28D1-510F-7420-D400FB7F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240340"/>
            <a:ext cx="5454400" cy="24615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CCD77C-3E77-267A-75D4-8BC715070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0"/>
            <a:ext cx="5454400" cy="24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37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6BDF0-6361-6DBD-59C6-0AF1D9DB7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2AEA99-46F4-7267-8ACF-1B022C5D478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69C776B-1C1A-BC67-9F74-8AC248F2092A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1FF4E3-CB82-5F6A-5F12-6AD6345C1C6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8E1D37-104F-A253-D845-7200AD8674A1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C4C0013-6EE5-0678-BE32-0D89409309EB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17FE13D-9EDB-CD18-6324-92D819F64B7F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5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A408F2C-2ED7-03A6-A2C7-3917A716E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717947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청야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사태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2057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추락한 운석에서 추출해낸 미지의 물질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실험하던 연방의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과적재된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디비늄이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공명 현상을 일으키며 인간에게 치명적인 각종 이상 현상을 일으킨 사건으로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해당 사건을 은폐하기 위해 연방은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위치한 시베리아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연방관구를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통째로 우호 관계에 있던 초거대기업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에게 양도하는 대신 부상자와 난민의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60%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인근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분배하는 협상에 성공하였다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7DB58B-B96E-2234-3C40-AC9AB6A1E2BA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B7DCAFC-CB54-1D3C-C291-33D83572B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797265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해리스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-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아즈마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밀약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연방에 의해 떠넘겨진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청야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사태의 후폭풍에 골머리를 앓고 있던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엘리시움에게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추축 재단이 난민과 사상자 문제를 해결할 수 있다며 비밀리에 접선을 시도하였고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이윽고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회수한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대한 연구자료에 더해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향후 회사 간의 기술 및 물자의 적극적 교류를 조건으로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유입된 부상자와 난민의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15%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추축 재단이 매년 수용하겠다는 두 초거대기업간의 협상가들의 이름을 딴 밀약이 성사되었다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90F358-8518-F108-5302-DDAFB0E91DB3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47811E6-D481-CD7D-9BD6-90F25801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20" y="1240340"/>
            <a:ext cx="5454400" cy="24615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E8B9D1-1204-E305-EF29-5CD9ABB74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1"/>
            <a:ext cx="5454400" cy="246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56133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3101</TotalTime>
  <Words>1208</Words>
  <Application>Microsoft Office PowerPoint</Application>
  <PresentationFormat>와이드스크린</PresentationFormat>
  <Paragraphs>84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조선굴림체</vt:lpstr>
      <vt:lpstr>태나다체 </vt:lpstr>
      <vt:lpstr>Wingdings 2</vt:lpstr>
      <vt:lpstr>나눔고딕 ExtraBold</vt:lpstr>
      <vt:lpstr>Arial</vt:lpstr>
      <vt:lpstr>Haettenschweiler</vt:lpstr>
      <vt:lpstr>Century Schoolbook</vt:lpstr>
      <vt:lpstr>맑은 고딕</vt:lpstr>
      <vt:lpstr>보기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ReWalk</dc:title>
  <dc:creator>nongbunongbu@kpu.ac.kr</dc:creator>
  <cp:lastModifiedBy>임윤수(2019182031)</cp:lastModifiedBy>
  <cp:revision>159</cp:revision>
  <cp:lastPrinted>2023-12-18T10:09:27Z</cp:lastPrinted>
  <dcterms:created xsi:type="dcterms:W3CDTF">2023-12-14T11:58:10Z</dcterms:created>
  <dcterms:modified xsi:type="dcterms:W3CDTF">2024-02-18T15:52:29Z</dcterms:modified>
</cp:coreProperties>
</file>